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omorrow Bold" charset="1" panose="00000000000000000000"/>
      <p:regular r:id="rId17"/>
    </p:embeddedFont>
    <p:embeddedFont>
      <p:font typeface="Tomorrow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2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71625" y="496541"/>
            <a:ext cx="8744749" cy="87447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313030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29163" y="1947743"/>
            <a:ext cx="6391514" cy="63915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34831" y="3946634"/>
            <a:ext cx="14818337" cy="114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2"/>
              </a:lnSpc>
              <a:spcBef>
                <a:spcPct val="0"/>
              </a:spcBef>
            </a:pPr>
            <a:r>
              <a:rPr lang="en-US" b="true" sz="6673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CONCESSIONÁRIA DE VEÍCULOS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52836" y="5636390"/>
            <a:ext cx="10182328" cy="43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"/>
              </a:lnSpc>
              <a:spcBef>
                <a:spcPct val="0"/>
              </a:spcBef>
            </a:pPr>
            <a:r>
              <a:rPr lang="en-US" sz="25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DESENVOLVIDO COM NODE.JS, EXPRESS E BANCO DE 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0251" y="6592157"/>
            <a:ext cx="8703273" cy="2131738"/>
            <a:chOff x="0" y="0"/>
            <a:chExt cx="1109782" cy="2718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9782" cy="271825"/>
            </a:xfrm>
            <a:custGeom>
              <a:avLst/>
              <a:gdLst/>
              <a:ahLst/>
              <a:cxnLst/>
              <a:rect r="r" b="b" t="t" l="l"/>
              <a:pathLst>
                <a:path h="271825" w="1109782">
                  <a:moveTo>
                    <a:pt x="0" y="0"/>
                  </a:moveTo>
                  <a:lnTo>
                    <a:pt x="1109782" y="0"/>
                  </a:lnTo>
                  <a:lnTo>
                    <a:pt x="1109782" y="271825"/>
                  </a:lnTo>
                  <a:lnTo>
                    <a:pt x="0" y="271825"/>
                  </a:lnTo>
                  <a:close/>
                </a:path>
              </a:pathLst>
            </a:custGeom>
            <a:blipFill>
              <a:blip r:embed="rId3"/>
              <a:stretch>
                <a:fillRect l="-676" t="0" r="-67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42536" y="1357667"/>
            <a:ext cx="15002929" cy="79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7"/>
              </a:lnSpc>
            </a:pPr>
            <a:r>
              <a:rPr lang="en-US" sz="6334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CONEXÃO COM O BANCO DE DADOS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0251" y="3306224"/>
            <a:ext cx="13799827" cy="207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361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Supabase é uma alternativa de código aberto ao Firebase, que oferece recursos para construir e gerenciar bancos de dados, autenticação e armazenamento. Ele fornece uma interface SQL e se integra facilmente com outras ferramentas e frameworks.</a:t>
            </a:r>
          </a:p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Aqui, vamos explicar como a conexão foi feita com o banco de dados utilizando Supabase, e como o processo de inserção, leitura e exclusão de dados é realizado.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93371" y="3109538"/>
            <a:ext cx="11301259" cy="5551743"/>
          </a:xfrm>
          <a:custGeom>
            <a:avLst/>
            <a:gdLst/>
            <a:ahLst/>
            <a:cxnLst/>
            <a:rect r="r" b="b" t="t" l="l"/>
            <a:pathLst>
              <a:path h="5551743" w="11301259">
                <a:moveTo>
                  <a:pt x="0" y="0"/>
                </a:moveTo>
                <a:lnTo>
                  <a:pt x="11301258" y="0"/>
                </a:lnTo>
                <a:lnTo>
                  <a:pt x="11301258" y="5551743"/>
                </a:lnTo>
                <a:lnTo>
                  <a:pt x="0" y="5551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54862" y="1357667"/>
            <a:ext cx="13778275" cy="79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7"/>
              </a:lnSpc>
            </a:pPr>
            <a:r>
              <a:rPr lang="en-US" sz="6334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RESULTADOS E DEMONSTRAÇÃO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58685" y="1228725"/>
            <a:ext cx="9170631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OBJETIVO DO SISTEMA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1364" y="3734483"/>
            <a:ext cx="14265273" cy="518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8"/>
              </a:lnSpc>
            </a:pPr>
            <a:r>
              <a:rPr lang="en-US" sz="2120" spc="5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Objetivo do Sistema:</a:t>
            </a:r>
          </a:p>
          <a:p>
            <a:pPr algn="l" marL="457806" indent="-228903" lvl="1">
              <a:lnSpc>
                <a:spcPts val="2968"/>
              </a:lnSpc>
              <a:buFont typeface="Arial"/>
              <a:buChar char="•"/>
            </a:pPr>
            <a:r>
              <a:rPr lang="en-US" sz="2120" spc="5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Criar uma API RESTful para gerenciar o cadastro de veículos, permitindo operações como cadastro, visualização, atualização e exclusão de veículos em um banco de dados.</a:t>
            </a:r>
          </a:p>
          <a:p>
            <a:pPr algn="l">
              <a:lnSpc>
                <a:spcPts val="2968"/>
              </a:lnSpc>
            </a:pPr>
            <a:r>
              <a:rPr lang="en-US" sz="2120" spc="5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Descrição:</a:t>
            </a:r>
          </a:p>
          <a:p>
            <a:pPr algn="l" marL="457806" indent="-228903" lvl="1">
              <a:lnSpc>
                <a:spcPts val="2968"/>
              </a:lnSpc>
              <a:buFont typeface="Arial"/>
              <a:buChar char="•"/>
            </a:pPr>
            <a:r>
              <a:rPr lang="en-US" sz="2120" spc="5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 sistema foi desenvolvido para automatizar e centralizar a gestão de veículos em uma concessionária, utilizando um back-end em Node.js com o framework Express.</a:t>
            </a:r>
          </a:p>
          <a:p>
            <a:pPr algn="l" marL="457806" indent="-228903" lvl="1">
              <a:lnSpc>
                <a:spcPts val="2968"/>
              </a:lnSpc>
              <a:buFont typeface="Arial"/>
              <a:buChar char="•"/>
            </a:pPr>
            <a:r>
              <a:rPr lang="en-US" sz="2120" spc="5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API é composta por rotas específicas para cada operação, onde os dados dos veículos são armazenados em um banco de dados (supabase).</a:t>
            </a:r>
          </a:p>
          <a:p>
            <a:pPr algn="l">
              <a:lnSpc>
                <a:spcPts val="2968"/>
              </a:lnSpc>
            </a:pPr>
            <a:r>
              <a:rPr lang="en-US" sz="2120" spc="5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Funcionalidade Principal (operações CRUD):</a:t>
            </a:r>
          </a:p>
          <a:p>
            <a:pPr algn="l" marL="457806" indent="-228903" lvl="1">
              <a:lnSpc>
                <a:spcPts val="2968"/>
              </a:lnSpc>
              <a:buFont typeface="Arial"/>
              <a:buChar char="•"/>
            </a:pPr>
            <a:r>
              <a:rPr lang="en-US" sz="2120" spc="5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Cadastro de veículos: Inserir dados como modelo, marca, ano e preço de um veículo.</a:t>
            </a:r>
          </a:p>
          <a:p>
            <a:pPr algn="l" marL="457806" indent="-228903" lvl="1">
              <a:lnSpc>
                <a:spcPts val="2968"/>
              </a:lnSpc>
              <a:buFont typeface="Arial"/>
              <a:buChar char="•"/>
            </a:pPr>
            <a:r>
              <a:rPr lang="en-US" sz="2120" spc="5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Visualização de veículos: Consultar todos os veículos cadastrados ou um veículo específico.</a:t>
            </a:r>
          </a:p>
          <a:p>
            <a:pPr algn="l" marL="457806" indent="-228903" lvl="1">
              <a:lnSpc>
                <a:spcPts val="2968"/>
              </a:lnSpc>
              <a:buFont typeface="Arial"/>
              <a:buChar char="•"/>
            </a:pPr>
            <a:r>
              <a:rPr lang="en-US" sz="2120" spc="5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Edição de veículos: Atualizar as informações de um veículo já registrado.</a:t>
            </a:r>
          </a:p>
          <a:p>
            <a:pPr algn="l" marL="457806" indent="-228903" lvl="1">
              <a:lnSpc>
                <a:spcPts val="2968"/>
              </a:lnSpc>
              <a:spcBef>
                <a:spcPct val="0"/>
              </a:spcBef>
              <a:buFont typeface="Arial"/>
              <a:buChar char="•"/>
            </a:pPr>
            <a:r>
              <a:rPr lang="en-US" sz="2120" spc="5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Exclusão de veículos: Remover veículos do banco de dados.</a:t>
            </a:r>
          </a:p>
          <a:p>
            <a:pPr algn="l">
              <a:lnSpc>
                <a:spcPts val="29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967228"/>
            <a:ext cx="6222953" cy="6352545"/>
            <a:chOff x="0" y="0"/>
            <a:chExt cx="622046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5"/>
              <a:stretch>
                <a:fillRect l="-27948" t="0" r="-53531" b="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7723808" y="1228725"/>
            <a:ext cx="8636240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TECNOLOGIAS UTILIZADAS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23808" y="3715433"/>
            <a:ext cx="8830794" cy="409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472" indent="-313236" lvl="1">
              <a:lnSpc>
                <a:spcPts val="4062"/>
              </a:lnSpc>
              <a:buFont typeface="Arial"/>
              <a:buChar char="•"/>
            </a:pPr>
            <a:r>
              <a:rPr lang="en-US" b="true" sz="2901" spc="8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Node.js:</a:t>
            </a:r>
            <a:r>
              <a:rPr lang="en-US" sz="2901" spc="8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Ambiente de execução JavaScript no servidor.</a:t>
            </a:r>
          </a:p>
          <a:p>
            <a:pPr algn="just" marL="626472" indent="-313236" lvl="1">
              <a:lnSpc>
                <a:spcPts val="4062"/>
              </a:lnSpc>
              <a:buFont typeface="Arial"/>
              <a:buChar char="•"/>
            </a:pPr>
            <a:r>
              <a:rPr lang="en-US" b="true" sz="2901" spc="8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Express:</a:t>
            </a:r>
            <a:r>
              <a:rPr lang="en-US" sz="2901" spc="8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Framework para APIs RESTful.</a:t>
            </a:r>
          </a:p>
          <a:p>
            <a:pPr algn="just" marL="626472" indent="-313236" lvl="1">
              <a:lnSpc>
                <a:spcPts val="4062"/>
              </a:lnSpc>
              <a:buFont typeface="Arial"/>
              <a:buChar char="•"/>
            </a:pPr>
            <a:r>
              <a:rPr lang="en-US" sz="2901" spc="8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Banco de Dados (supabase): Armazenamento dos dados dos veículos.</a:t>
            </a:r>
          </a:p>
          <a:p>
            <a:pPr algn="just" marL="626472" indent="-313236" lvl="1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01" spc="8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Postman:</a:t>
            </a:r>
            <a:r>
              <a:rPr lang="en-US" sz="2901" spc="8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Ferramentas para testar as rotas da API.</a:t>
            </a:r>
          </a:p>
          <a:p>
            <a:pPr algn="just">
              <a:lnSpc>
                <a:spcPts val="40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0366" y="1813944"/>
            <a:ext cx="9161648" cy="163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3"/>
              </a:lnSpc>
            </a:pPr>
            <a:r>
              <a:rPr lang="en-US" sz="6807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FLUXO DE FUNCIONALIDADES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724958"/>
            <a:ext cx="9484980" cy="494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2986" indent="-231493" lvl="1">
              <a:lnSpc>
                <a:spcPts val="3002"/>
              </a:lnSpc>
              <a:buFont typeface="Arial"/>
              <a:buChar char="•"/>
            </a:pPr>
            <a:r>
              <a:rPr lang="en-US" b="true" sz="2144" spc="6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Cadastro de Veículos</a:t>
            </a:r>
          </a:p>
          <a:p>
            <a:pPr algn="just" marL="462986" indent="-231493" lvl="1">
              <a:lnSpc>
                <a:spcPts val="3002"/>
              </a:lnSpc>
              <a:buFont typeface="Arial"/>
              <a:buChar char="•"/>
            </a:pPr>
            <a:r>
              <a:rPr lang="en-US" sz="2144" spc="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 que acontece: O usuário preenche um formulário no front-end com os dados do veículo (modelo, marca, ano, preço, descrição).</a:t>
            </a:r>
          </a:p>
          <a:p>
            <a:pPr algn="just" marL="462986" indent="-231493" lvl="1">
              <a:lnSpc>
                <a:spcPts val="3002"/>
              </a:lnSpc>
              <a:buFont typeface="Arial"/>
              <a:buChar char="•"/>
            </a:pPr>
            <a:r>
              <a:rPr lang="en-US" sz="2144" spc="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Fluxo: O formulário é enviado para o back-end via requisição HTTP (POST), onde os dados são validados e armazenados em um banco de dados (ex: MongoDB ou MySQL).</a:t>
            </a:r>
          </a:p>
          <a:p>
            <a:pPr algn="just">
              <a:lnSpc>
                <a:spcPts val="3002"/>
              </a:lnSpc>
            </a:pPr>
          </a:p>
          <a:p>
            <a:pPr algn="just" marL="462986" indent="-231493" lvl="1">
              <a:lnSpc>
                <a:spcPts val="3002"/>
              </a:lnSpc>
              <a:buFont typeface="Arial"/>
              <a:buChar char="•"/>
            </a:pPr>
            <a:r>
              <a:rPr lang="en-US" b="true" sz="2144" spc="6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Visualização de Veículos Cadastrados</a:t>
            </a:r>
          </a:p>
          <a:p>
            <a:pPr algn="just" marL="462986" indent="-231493" lvl="1">
              <a:lnSpc>
                <a:spcPts val="3002"/>
              </a:lnSpc>
              <a:buFont typeface="Arial"/>
              <a:buChar char="•"/>
            </a:pPr>
            <a:r>
              <a:rPr lang="en-US" sz="2144" spc="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 que acontece: O usuário deseja visualizar os veículos cadastrados.</a:t>
            </a:r>
          </a:p>
          <a:p>
            <a:pPr algn="just" marL="462986" indent="-231493" lvl="1">
              <a:lnSpc>
                <a:spcPts val="3002"/>
              </a:lnSpc>
              <a:spcBef>
                <a:spcPct val="0"/>
              </a:spcBef>
              <a:buFont typeface="Arial"/>
              <a:buChar char="•"/>
            </a:pPr>
            <a:r>
              <a:rPr lang="en-US" sz="2144" spc="6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Fluxo: O front-end faz uma requisição HTTP (GET) ao back-end, que retorna a lista de veículos cadastrados armazenados no banco de dados.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036081" y="2697370"/>
            <a:ext cx="5223219" cy="4892260"/>
            <a:chOff x="0" y="0"/>
            <a:chExt cx="8282222" cy="77574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82222" cy="7757436"/>
            </a:xfrm>
            <a:custGeom>
              <a:avLst/>
              <a:gdLst/>
              <a:ahLst/>
              <a:cxnLst/>
              <a:rect r="r" b="b" t="t" l="l"/>
              <a:pathLst>
                <a:path h="7757436" w="8282222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5"/>
              <a:stretch>
                <a:fillRect l="-33256" t="0" r="-33256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8962" y="1798636"/>
            <a:ext cx="9161648" cy="163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3"/>
              </a:lnSpc>
            </a:pPr>
            <a:r>
              <a:rPr lang="en-US" sz="6807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FLUXO DE FUNCIONALIDADES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866728"/>
            <a:ext cx="9656486" cy="449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5598" indent="-252799" lvl="1">
              <a:lnSpc>
                <a:spcPts val="3278"/>
              </a:lnSpc>
              <a:buFont typeface="Arial"/>
              <a:buChar char="•"/>
            </a:pPr>
            <a:r>
              <a:rPr lang="en-US" b="true" sz="2341" spc="65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Edição de Veículos</a:t>
            </a:r>
          </a:p>
          <a:p>
            <a:pPr algn="just" marL="505598" indent="-252799" lvl="1">
              <a:lnSpc>
                <a:spcPts val="3278"/>
              </a:lnSpc>
              <a:buFont typeface="Arial"/>
              <a:buChar char="•"/>
            </a:pPr>
            <a:r>
              <a:rPr lang="en-US" sz="2341" spc="6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 que acontece: O usuário escolhe um veículo para editar suas informações.</a:t>
            </a:r>
          </a:p>
          <a:p>
            <a:pPr algn="just" marL="505598" indent="-252799" lvl="1">
              <a:lnSpc>
                <a:spcPts val="3278"/>
              </a:lnSpc>
              <a:buFont typeface="Arial"/>
              <a:buChar char="•"/>
            </a:pPr>
            <a:r>
              <a:rPr lang="en-US" sz="2341" spc="6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Fluxo: O front-end envia os dados atualizados do veículo para o back-end (requisição PUT ou PATCH). O back-end valida e atualiza os dados no banco de dados.</a:t>
            </a:r>
          </a:p>
          <a:p>
            <a:pPr algn="just">
              <a:lnSpc>
                <a:spcPts val="3278"/>
              </a:lnSpc>
            </a:pPr>
          </a:p>
          <a:p>
            <a:pPr algn="just" marL="505598" indent="-252799" lvl="1">
              <a:lnSpc>
                <a:spcPts val="3278"/>
              </a:lnSpc>
              <a:buFont typeface="Arial"/>
              <a:buChar char="•"/>
            </a:pPr>
            <a:r>
              <a:rPr lang="en-US" b="true" sz="2341" spc="65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Exclusão de Veículos</a:t>
            </a:r>
          </a:p>
          <a:p>
            <a:pPr algn="just" marL="505598" indent="-252799" lvl="1">
              <a:lnSpc>
                <a:spcPts val="3278"/>
              </a:lnSpc>
              <a:buFont typeface="Arial"/>
              <a:buChar char="•"/>
            </a:pPr>
            <a:r>
              <a:rPr lang="en-US" sz="2341" spc="6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 que acontece: O usuário opta por excluir um veículo.</a:t>
            </a:r>
          </a:p>
          <a:p>
            <a:pPr algn="just" marL="505598" indent="-252799" lvl="1">
              <a:lnSpc>
                <a:spcPts val="3278"/>
              </a:lnSpc>
              <a:spcBef>
                <a:spcPct val="0"/>
              </a:spcBef>
              <a:buFont typeface="Arial"/>
              <a:buChar char="•"/>
            </a:pPr>
            <a:r>
              <a:rPr lang="en-US" sz="2341" spc="6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Fluxo: O front-end envia uma requisição HTTP (DELETE) para o back-end, que então remove o veículo do banco de dados.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019498" y="3023675"/>
            <a:ext cx="5239802" cy="4907792"/>
            <a:chOff x="0" y="0"/>
            <a:chExt cx="8282222" cy="77574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82222" cy="7757436"/>
            </a:xfrm>
            <a:custGeom>
              <a:avLst/>
              <a:gdLst/>
              <a:ahLst/>
              <a:cxnLst/>
              <a:rect r="r" b="b" t="t" l="l"/>
              <a:pathLst>
                <a:path h="7757436" w="8282222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5"/>
              <a:stretch>
                <a:fillRect l="-20291" t="0" r="-20291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118506" y="-230617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95663" y="3412439"/>
            <a:ext cx="13960888" cy="163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1"/>
              </a:lnSpc>
            </a:pPr>
            <a:r>
              <a:rPr lang="en-US" sz="3122" spc="8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POST /veiculos – Cadastrar um novo veículo</a:t>
            </a:r>
          </a:p>
          <a:p>
            <a:pPr algn="just" marL="674171" indent="-337086" lvl="1">
              <a:lnSpc>
                <a:spcPts val="4371"/>
              </a:lnSpc>
              <a:buFont typeface="Arial"/>
              <a:buChar char="•"/>
            </a:pPr>
            <a:r>
              <a:rPr lang="en-US" sz="3122" spc="8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Descrição: Esta rota é responsável por receber os dados de um novo veículo, validá-los e inseri-los no banco de dados.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69494" y="5981075"/>
            <a:ext cx="9949012" cy="3001257"/>
            <a:chOff x="0" y="0"/>
            <a:chExt cx="16629452" cy="50165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629452" cy="5016504"/>
            </a:xfrm>
            <a:custGeom>
              <a:avLst/>
              <a:gdLst/>
              <a:ahLst/>
              <a:cxnLst/>
              <a:rect r="r" b="b" t="t" l="l"/>
              <a:pathLst>
                <a:path h="5016504" w="16629452">
                  <a:moveTo>
                    <a:pt x="16283005" y="501650"/>
                  </a:moveTo>
                  <a:cubicBezTo>
                    <a:pt x="16283005" y="451485"/>
                    <a:pt x="16283005" y="351155"/>
                    <a:pt x="16283005" y="300990"/>
                  </a:cubicBezTo>
                  <a:lnTo>
                    <a:pt x="15936557" y="300990"/>
                  </a:lnTo>
                  <a:lnTo>
                    <a:pt x="15936557" y="200660"/>
                  </a:lnTo>
                  <a:lnTo>
                    <a:pt x="15590110" y="200660"/>
                  </a:lnTo>
                  <a:lnTo>
                    <a:pt x="15590110" y="100330"/>
                  </a:lnTo>
                  <a:cubicBezTo>
                    <a:pt x="15416887" y="100330"/>
                    <a:pt x="15070440" y="100330"/>
                    <a:pt x="14897218" y="100330"/>
                  </a:cubicBezTo>
                  <a:lnTo>
                    <a:pt x="14897218" y="0"/>
                  </a:lnTo>
                  <a:cubicBezTo>
                    <a:pt x="10511199" y="0"/>
                    <a:pt x="6118253" y="0"/>
                    <a:pt x="1732235" y="0"/>
                  </a:cubicBezTo>
                  <a:lnTo>
                    <a:pt x="1732235" y="100330"/>
                  </a:lnTo>
                  <a:cubicBezTo>
                    <a:pt x="1559011" y="100330"/>
                    <a:pt x="1212564" y="100330"/>
                    <a:pt x="1039341" y="100330"/>
                  </a:cubicBezTo>
                  <a:lnTo>
                    <a:pt x="1039341" y="200660"/>
                  </a:lnTo>
                  <a:lnTo>
                    <a:pt x="692894" y="200660"/>
                  </a:lnTo>
                  <a:lnTo>
                    <a:pt x="692894" y="300990"/>
                  </a:lnTo>
                  <a:lnTo>
                    <a:pt x="346447" y="300990"/>
                  </a:lnTo>
                  <a:cubicBezTo>
                    <a:pt x="346447" y="351155"/>
                    <a:pt x="346447" y="451485"/>
                    <a:pt x="346447" y="501650"/>
                  </a:cubicBezTo>
                  <a:lnTo>
                    <a:pt x="0" y="501650"/>
                  </a:lnTo>
                  <a:cubicBezTo>
                    <a:pt x="0" y="1839050"/>
                    <a:pt x="0" y="3177454"/>
                    <a:pt x="0" y="4514853"/>
                  </a:cubicBezTo>
                  <a:lnTo>
                    <a:pt x="346447" y="4514853"/>
                  </a:lnTo>
                  <a:cubicBezTo>
                    <a:pt x="346447" y="4565019"/>
                    <a:pt x="346447" y="4665349"/>
                    <a:pt x="346447" y="4715514"/>
                  </a:cubicBezTo>
                  <a:lnTo>
                    <a:pt x="692894" y="4715514"/>
                  </a:lnTo>
                  <a:lnTo>
                    <a:pt x="692894" y="4815844"/>
                  </a:lnTo>
                  <a:lnTo>
                    <a:pt x="1039341" y="4815844"/>
                  </a:lnTo>
                  <a:lnTo>
                    <a:pt x="1039341" y="4916174"/>
                  </a:lnTo>
                  <a:cubicBezTo>
                    <a:pt x="1212564" y="4916174"/>
                    <a:pt x="1559011" y="4916174"/>
                    <a:pt x="1732235" y="4916174"/>
                  </a:cubicBezTo>
                  <a:lnTo>
                    <a:pt x="1732235" y="5016504"/>
                  </a:lnTo>
                  <a:cubicBezTo>
                    <a:pt x="6118253" y="5016504"/>
                    <a:pt x="10511199" y="5016504"/>
                    <a:pt x="14897218" y="5016504"/>
                  </a:cubicBezTo>
                  <a:lnTo>
                    <a:pt x="14897218" y="4916174"/>
                  </a:lnTo>
                  <a:cubicBezTo>
                    <a:pt x="15070440" y="4916174"/>
                    <a:pt x="15416887" y="4916174"/>
                    <a:pt x="15590110" y="4916174"/>
                  </a:cubicBezTo>
                  <a:lnTo>
                    <a:pt x="15590110" y="4815844"/>
                  </a:lnTo>
                  <a:lnTo>
                    <a:pt x="15936557" y="4815844"/>
                  </a:lnTo>
                  <a:lnTo>
                    <a:pt x="15936557" y="4715514"/>
                  </a:lnTo>
                  <a:lnTo>
                    <a:pt x="16283005" y="4715514"/>
                  </a:lnTo>
                  <a:cubicBezTo>
                    <a:pt x="16283005" y="4665349"/>
                    <a:pt x="16283005" y="4565019"/>
                    <a:pt x="16283005" y="4514853"/>
                  </a:cubicBezTo>
                  <a:lnTo>
                    <a:pt x="16629452" y="4514853"/>
                  </a:lnTo>
                  <a:cubicBezTo>
                    <a:pt x="16629452" y="3177454"/>
                    <a:pt x="16629452" y="1839050"/>
                    <a:pt x="16629452" y="501650"/>
                  </a:cubicBezTo>
                  <a:lnTo>
                    <a:pt x="16283005" y="501650"/>
                  </a:lnTo>
                  <a:close/>
                </a:path>
              </a:pathLst>
            </a:custGeom>
            <a:blipFill>
              <a:blip r:embed="rId5"/>
              <a:stretch>
                <a:fillRect l="-409" t="0" r="-409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895663" y="1714850"/>
            <a:ext cx="14496674" cy="81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6480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DESENVOLVIMENTO DAS ROTAS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07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118506" y="-230617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95663" y="3412439"/>
            <a:ext cx="13960888" cy="163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1"/>
              </a:lnSpc>
            </a:pPr>
            <a:r>
              <a:rPr lang="en-US" sz="3122" spc="8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GET /veiculos – Listar todos os veículos cadastrados</a:t>
            </a:r>
          </a:p>
          <a:p>
            <a:pPr algn="just" marL="674171" indent="-337086" lvl="1">
              <a:lnSpc>
                <a:spcPts val="4371"/>
              </a:lnSpc>
              <a:buFont typeface="Arial"/>
              <a:buChar char="•"/>
            </a:pPr>
            <a:r>
              <a:rPr lang="en-US" sz="3122" spc="8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Descrição: Esta rota retorna todos os veículos cadastrados no banco de dados.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390184" y="6608690"/>
            <a:ext cx="11507633" cy="2373642"/>
            <a:chOff x="0" y="0"/>
            <a:chExt cx="16629452" cy="34301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629452" cy="3430103"/>
            </a:xfrm>
            <a:custGeom>
              <a:avLst/>
              <a:gdLst/>
              <a:ahLst/>
              <a:cxnLst/>
              <a:rect r="r" b="b" t="t" l="l"/>
              <a:pathLst>
                <a:path h="3430103" w="16629452">
                  <a:moveTo>
                    <a:pt x="16283005" y="343010"/>
                  </a:moveTo>
                  <a:cubicBezTo>
                    <a:pt x="16283005" y="308709"/>
                    <a:pt x="16283005" y="240107"/>
                    <a:pt x="16283005" y="205806"/>
                  </a:cubicBezTo>
                  <a:lnTo>
                    <a:pt x="15936557" y="205806"/>
                  </a:lnTo>
                  <a:lnTo>
                    <a:pt x="15936557" y="137204"/>
                  </a:lnTo>
                  <a:lnTo>
                    <a:pt x="15590110" y="137204"/>
                  </a:lnTo>
                  <a:lnTo>
                    <a:pt x="15590110" y="68602"/>
                  </a:lnTo>
                  <a:cubicBezTo>
                    <a:pt x="15416887" y="68602"/>
                    <a:pt x="15070440" y="68602"/>
                    <a:pt x="14897218" y="68602"/>
                  </a:cubicBezTo>
                  <a:lnTo>
                    <a:pt x="14897218" y="0"/>
                  </a:lnTo>
                  <a:cubicBezTo>
                    <a:pt x="10511199" y="0"/>
                    <a:pt x="6118253" y="0"/>
                    <a:pt x="1732235" y="0"/>
                  </a:cubicBezTo>
                  <a:lnTo>
                    <a:pt x="1732235" y="68602"/>
                  </a:lnTo>
                  <a:cubicBezTo>
                    <a:pt x="1559011" y="68602"/>
                    <a:pt x="1212564" y="68602"/>
                    <a:pt x="1039341" y="68602"/>
                  </a:cubicBezTo>
                  <a:lnTo>
                    <a:pt x="1039341" y="137204"/>
                  </a:lnTo>
                  <a:lnTo>
                    <a:pt x="692894" y="137204"/>
                  </a:lnTo>
                  <a:lnTo>
                    <a:pt x="692894" y="205806"/>
                  </a:lnTo>
                  <a:lnTo>
                    <a:pt x="346447" y="205806"/>
                  </a:lnTo>
                  <a:cubicBezTo>
                    <a:pt x="346447" y="240107"/>
                    <a:pt x="346447" y="308709"/>
                    <a:pt x="346447" y="343010"/>
                  </a:cubicBezTo>
                  <a:lnTo>
                    <a:pt x="0" y="343010"/>
                  </a:lnTo>
                  <a:cubicBezTo>
                    <a:pt x="0" y="1257476"/>
                    <a:pt x="0" y="2172627"/>
                    <a:pt x="0" y="3087093"/>
                  </a:cubicBezTo>
                  <a:lnTo>
                    <a:pt x="346447" y="3087093"/>
                  </a:lnTo>
                  <a:cubicBezTo>
                    <a:pt x="346447" y="3121394"/>
                    <a:pt x="346447" y="3189996"/>
                    <a:pt x="346447" y="3224297"/>
                  </a:cubicBezTo>
                  <a:lnTo>
                    <a:pt x="692894" y="3224297"/>
                  </a:lnTo>
                  <a:lnTo>
                    <a:pt x="692894" y="3292899"/>
                  </a:lnTo>
                  <a:lnTo>
                    <a:pt x="1039341" y="3292899"/>
                  </a:lnTo>
                  <a:lnTo>
                    <a:pt x="1039341" y="3361501"/>
                  </a:lnTo>
                  <a:cubicBezTo>
                    <a:pt x="1212564" y="3361501"/>
                    <a:pt x="1559011" y="3361501"/>
                    <a:pt x="1732235" y="3361501"/>
                  </a:cubicBezTo>
                  <a:lnTo>
                    <a:pt x="1732235" y="3430103"/>
                  </a:lnTo>
                  <a:cubicBezTo>
                    <a:pt x="6118253" y="3430103"/>
                    <a:pt x="10511199" y="3430103"/>
                    <a:pt x="14897218" y="3430103"/>
                  </a:cubicBezTo>
                  <a:lnTo>
                    <a:pt x="14897218" y="3361501"/>
                  </a:lnTo>
                  <a:cubicBezTo>
                    <a:pt x="15070440" y="3361501"/>
                    <a:pt x="15416887" y="3361501"/>
                    <a:pt x="15590110" y="3361501"/>
                  </a:cubicBezTo>
                  <a:lnTo>
                    <a:pt x="15590110" y="3292899"/>
                  </a:lnTo>
                  <a:lnTo>
                    <a:pt x="15936557" y="3292899"/>
                  </a:lnTo>
                  <a:lnTo>
                    <a:pt x="15936557" y="3224297"/>
                  </a:lnTo>
                  <a:lnTo>
                    <a:pt x="16283005" y="3224297"/>
                  </a:lnTo>
                  <a:cubicBezTo>
                    <a:pt x="16283005" y="3189996"/>
                    <a:pt x="16283005" y="3121394"/>
                    <a:pt x="16283005" y="3087093"/>
                  </a:cubicBezTo>
                  <a:lnTo>
                    <a:pt x="16629452" y="3087093"/>
                  </a:lnTo>
                  <a:cubicBezTo>
                    <a:pt x="16629452" y="2172627"/>
                    <a:pt x="16629452" y="1257476"/>
                    <a:pt x="16629452" y="343010"/>
                  </a:cubicBezTo>
                  <a:lnTo>
                    <a:pt x="16283005" y="343010"/>
                  </a:lnTo>
                  <a:close/>
                </a:path>
              </a:pathLst>
            </a:custGeom>
            <a:blipFill>
              <a:blip r:embed="rId5"/>
              <a:stretch>
                <a:fillRect l="0" t="-130" r="0" b="-13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895663" y="1714850"/>
            <a:ext cx="14496674" cy="81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6480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DESENVOLVIMENTO DAS ROTAS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118506" y="-230617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95663" y="3412439"/>
            <a:ext cx="13960888" cy="163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1"/>
              </a:lnSpc>
            </a:pPr>
            <a:r>
              <a:rPr lang="en-US" sz="3122" spc="8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GET /veiculos/:id – Consultar um veículo específico</a:t>
            </a:r>
          </a:p>
          <a:p>
            <a:pPr algn="just" marL="674171" indent="-337086" lvl="1">
              <a:lnSpc>
                <a:spcPts val="4371"/>
              </a:lnSpc>
              <a:buFont typeface="Arial"/>
              <a:buChar char="•"/>
            </a:pPr>
            <a:r>
              <a:rPr lang="en-US" sz="3122" spc="8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Descrição: Esta rota permite que o usuário consulte as informações de um veículo específico, identificado pelo seu id.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390184" y="5981075"/>
            <a:ext cx="11507633" cy="3001257"/>
            <a:chOff x="0" y="0"/>
            <a:chExt cx="16629452" cy="43370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629452" cy="4337057"/>
            </a:xfrm>
            <a:custGeom>
              <a:avLst/>
              <a:gdLst/>
              <a:ahLst/>
              <a:cxnLst/>
              <a:rect r="r" b="b" t="t" l="l"/>
              <a:pathLst>
                <a:path h="4337057" w="16629452">
                  <a:moveTo>
                    <a:pt x="16283005" y="433706"/>
                  </a:moveTo>
                  <a:cubicBezTo>
                    <a:pt x="16283005" y="390335"/>
                    <a:pt x="16283005" y="303594"/>
                    <a:pt x="16283005" y="260223"/>
                  </a:cubicBezTo>
                  <a:lnTo>
                    <a:pt x="15936557" y="260223"/>
                  </a:lnTo>
                  <a:lnTo>
                    <a:pt x="15936557" y="173482"/>
                  </a:lnTo>
                  <a:lnTo>
                    <a:pt x="15590110" y="173482"/>
                  </a:lnTo>
                  <a:lnTo>
                    <a:pt x="15590110" y="86741"/>
                  </a:lnTo>
                  <a:cubicBezTo>
                    <a:pt x="15416887" y="86741"/>
                    <a:pt x="15070440" y="86741"/>
                    <a:pt x="14897218" y="86741"/>
                  </a:cubicBezTo>
                  <a:lnTo>
                    <a:pt x="14897218" y="0"/>
                  </a:lnTo>
                  <a:cubicBezTo>
                    <a:pt x="10511199" y="0"/>
                    <a:pt x="6118253" y="0"/>
                    <a:pt x="1732235" y="0"/>
                  </a:cubicBezTo>
                  <a:lnTo>
                    <a:pt x="1732235" y="86741"/>
                  </a:lnTo>
                  <a:cubicBezTo>
                    <a:pt x="1559011" y="86741"/>
                    <a:pt x="1212564" y="86741"/>
                    <a:pt x="1039341" y="86741"/>
                  </a:cubicBezTo>
                  <a:lnTo>
                    <a:pt x="1039341" y="173482"/>
                  </a:lnTo>
                  <a:lnTo>
                    <a:pt x="692894" y="173482"/>
                  </a:lnTo>
                  <a:lnTo>
                    <a:pt x="692894" y="260223"/>
                  </a:lnTo>
                  <a:lnTo>
                    <a:pt x="346447" y="260223"/>
                  </a:lnTo>
                  <a:cubicBezTo>
                    <a:pt x="346447" y="303594"/>
                    <a:pt x="346447" y="390335"/>
                    <a:pt x="346447" y="433706"/>
                  </a:cubicBezTo>
                  <a:lnTo>
                    <a:pt x="0" y="433706"/>
                  </a:lnTo>
                  <a:cubicBezTo>
                    <a:pt x="0" y="1589965"/>
                    <a:pt x="0" y="2747092"/>
                    <a:pt x="0" y="3903351"/>
                  </a:cubicBezTo>
                  <a:lnTo>
                    <a:pt x="346447" y="3903351"/>
                  </a:lnTo>
                  <a:cubicBezTo>
                    <a:pt x="346447" y="3946722"/>
                    <a:pt x="346447" y="4033463"/>
                    <a:pt x="346447" y="4076834"/>
                  </a:cubicBezTo>
                  <a:lnTo>
                    <a:pt x="692894" y="4076834"/>
                  </a:lnTo>
                  <a:lnTo>
                    <a:pt x="692894" y="4163575"/>
                  </a:lnTo>
                  <a:lnTo>
                    <a:pt x="1039341" y="4163575"/>
                  </a:lnTo>
                  <a:lnTo>
                    <a:pt x="1039341" y="4250316"/>
                  </a:lnTo>
                  <a:cubicBezTo>
                    <a:pt x="1212564" y="4250316"/>
                    <a:pt x="1559011" y="4250316"/>
                    <a:pt x="1732235" y="4250316"/>
                  </a:cubicBezTo>
                  <a:lnTo>
                    <a:pt x="1732235" y="4337057"/>
                  </a:lnTo>
                  <a:cubicBezTo>
                    <a:pt x="6118253" y="4337057"/>
                    <a:pt x="10511199" y="4337057"/>
                    <a:pt x="14897218" y="4337057"/>
                  </a:cubicBezTo>
                  <a:lnTo>
                    <a:pt x="14897218" y="4250316"/>
                  </a:lnTo>
                  <a:cubicBezTo>
                    <a:pt x="15070440" y="4250316"/>
                    <a:pt x="15416887" y="4250316"/>
                    <a:pt x="15590110" y="4250316"/>
                  </a:cubicBezTo>
                  <a:lnTo>
                    <a:pt x="15590110" y="4163575"/>
                  </a:lnTo>
                  <a:lnTo>
                    <a:pt x="15936557" y="4163575"/>
                  </a:lnTo>
                  <a:lnTo>
                    <a:pt x="15936557" y="4076834"/>
                  </a:lnTo>
                  <a:lnTo>
                    <a:pt x="16283005" y="4076834"/>
                  </a:lnTo>
                  <a:cubicBezTo>
                    <a:pt x="16283005" y="4033463"/>
                    <a:pt x="16283005" y="3946722"/>
                    <a:pt x="16283005" y="3903351"/>
                  </a:cubicBezTo>
                  <a:lnTo>
                    <a:pt x="16629452" y="3903351"/>
                  </a:lnTo>
                  <a:cubicBezTo>
                    <a:pt x="16629452" y="2747092"/>
                    <a:pt x="16629452" y="1589965"/>
                    <a:pt x="16629452" y="433706"/>
                  </a:cubicBezTo>
                  <a:lnTo>
                    <a:pt x="16283005" y="433706"/>
                  </a:lnTo>
                  <a:close/>
                </a:path>
              </a:pathLst>
            </a:custGeom>
            <a:blipFill>
              <a:blip r:embed="rId5"/>
              <a:stretch>
                <a:fillRect l="0" t="-653" r="0" b="-653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895663" y="1714850"/>
            <a:ext cx="13960888" cy="81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6480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DESENVOLVIMENTO DAS ROTAS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118506" y="-230617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95663" y="3412439"/>
            <a:ext cx="13960888" cy="163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1"/>
              </a:lnSpc>
            </a:pPr>
            <a:r>
              <a:rPr lang="en-US" sz="3122" spc="8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DELETE /veiculos/:id – Excluir um veículo</a:t>
            </a:r>
          </a:p>
          <a:p>
            <a:pPr algn="just" marL="674171" indent="-337086" lvl="1">
              <a:lnSpc>
                <a:spcPts val="4371"/>
              </a:lnSpc>
              <a:buFont typeface="Arial"/>
              <a:buChar char="•"/>
            </a:pPr>
            <a:r>
              <a:rPr lang="en-US" sz="3122" spc="8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Descrição: Esta rota permite a exclusão de um veículo do banco de dados, identificando-o pelo seu id.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390184" y="5981075"/>
            <a:ext cx="11507633" cy="3001257"/>
            <a:chOff x="0" y="0"/>
            <a:chExt cx="16629452" cy="43370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629452" cy="4337057"/>
            </a:xfrm>
            <a:custGeom>
              <a:avLst/>
              <a:gdLst/>
              <a:ahLst/>
              <a:cxnLst/>
              <a:rect r="r" b="b" t="t" l="l"/>
              <a:pathLst>
                <a:path h="4337057" w="16629452">
                  <a:moveTo>
                    <a:pt x="16283005" y="433706"/>
                  </a:moveTo>
                  <a:cubicBezTo>
                    <a:pt x="16283005" y="390335"/>
                    <a:pt x="16283005" y="303594"/>
                    <a:pt x="16283005" y="260223"/>
                  </a:cubicBezTo>
                  <a:lnTo>
                    <a:pt x="15936557" y="260223"/>
                  </a:lnTo>
                  <a:lnTo>
                    <a:pt x="15936557" y="173482"/>
                  </a:lnTo>
                  <a:lnTo>
                    <a:pt x="15590110" y="173482"/>
                  </a:lnTo>
                  <a:lnTo>
                    <a:pt x="15590110" y="86741"/>
                  </a:lnTo>
                  <a:cubicBezTo>
                    <a:pt x="15416887" y="86741"/>
                    <a:pt x="15070440" y="86741"/>
                    <a:pt x="14897218" y="86741"/>
                  </a:cubicBezTo>
                  <a:lnTo>
                    <a:pt x="14897218" y="0"/>
                  </a:lnTo>
                  <a:cubicBezTo>
                    <a:pt x="10511199" y="0"/>
                    <a:pt x="6118253" y="0"/>
                    <a:pt x="1732235" y="0"/>
                  </a:cubicBezTo>
                  <a:lnTo>
                    <a:pt x="1732235" y="86741"/>
                  </a:lnTo>
                  <a:cubicBezTo>
                    <a:pt x="1559011" y="86741"/>
                    <a:pt x="1212564" y="86741"/>
                    <a:pt x="1039341" y="86741"/>
                  </a:cubicBezTo>
                  <a:lnTo>
                    <a:pt x="1039341" y="173482"/>
                  </a:lnTo>
                  <a:lnTo>
                    <a:pt x="692894" y="173482"/>
                  </a:lnTo>
                  <a:lnTo>
                    <a:pt x="692894" y="260223"/>
                  </a:lnTo>
                  <a:lnTo>
                    <a:pt x="346447" y="260223"/>
                  </a:lnTo>
                  <a:cubicBezTo>
                    <a:pt x="346447" y="303594"/>
                    <a:pt x="346447" y="390335"/>
                    <a:pt x="346447" y="433706"/>
                  </a:cubicBezTo>
                  <a:lnTo>
                    <a:pt x="0" y="433706"/>
                  </a:lnTo>
                  <a:cubicBezTo>
                    <a:pt x="0" y="1589965"/>
                    <a:pt x="0" y="2747092"/>
                    <a:pt x="0" y="3903351"/>
                  </a:cubicBezTo>
                  <a:lnTo>
                    <a:pt x="346447" y="3903351"/>
                  </a:lnTo>
                  <a:cubicBezTo>
                    <a:pt x="346447" y="3946722"/>
                    <a:pt x="346447" y="4033463"/>
                    <a:pt x="346447" y="4076834"/>
                  </a:cubicBezTo>
                  <a:lnTo>
                    <a:pt x="692894" y="4076834"/>
                  </a:lnTo>
                  <a:lnTo>
                    <a:pt x="692894" y="4163575"/>
                  </a:lnTo>
                  <a:lnTo>
                    <a:pt x="1039341" y="4163575"/>
                  </a:lnTo>
                  <a:lnTo>
                    <a:pt x="1039341" y="4250316"/>
                  </a:lnTo>
                  <a:cubicBezTo>
                    <a:pt x="1212564" y="4250316"/>
                    <a:pt x="1559011" y="4250316"/>
                    <a:pt x="1732235" y="4250316"/>
                  </a:cubicBezTo>
                  <a:lnTo>
                    <a:pt x="1732235" y="4337057"/>
                  </a:lnTo>
                  <a:cubicBezTo>
                    <a:pt x="6118253" y="4337057"/>
                    <a:pt x="10511199" y="4337057"/>
                    <a:pt x="14897218" y="4337057"/>
                  </a:cubicBezTo>
                  <a:lnTo>
                    <a:pt x="14897218" y="4250316"/>
                  </a:lnTo>
                  <a:cubicBezTo>
                    <a:pt x="15070440" y="4250316"/>
                    <a:pt x="15416887" y="4250316"/>
                    <a:pt x="15590110" y="4250316"/>
                  </a:cubicBezTo>
                  <a:lnTo>
                    <a:pt x="15590110" y="4163575"/>
                  </a:lnTo>
                  <a:lnTo>
                    <a:pt x="15936557" y="4163575"/>
                  </a:lnTo>
                  <a:lnTo>
                    <a:pt x="15936557" y="4076834"/>
                  </a:lnTo>
                  <a:lnTo>
                    <a:pt x="16283005" y="4076834"/>
                  </a:lnTo>
                  <a:cubicBezTo>
                    <a:pt x="16283005" y="4033463"/>
                    <a:pt x="16283005" y="3946722"/>
                    <a:pt x="16283005" y="3903351"/>
                  </a:cubicBezTo>
                  <a:lnTo>
                    <a:pt x="16629452" y="3903351"/>
                  </a:lnTo>
                  <a:cubicBezTo>
                    <a:pt x="16629452" y="2747092"/>
                    <a:pt x="16629452" y="1589965"/>
                    <a:pt x="16629452" y="433706"/>
                  </a:cubicBezTo>
                  <a:lnTo>
                    <a:pt x="16283005" y="433706"/>
                  </a:lnTo>
                  <a:close/>
                </a:path>
              </a:pathLst>
            </a:custGeom>
            <a:blipFill>
              <a:blip r:embed="rId5"/>
              <a:stretch>
                <a:fillRect l="-1568" t="0" r="-1568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895663" y="1714850"/>
            <a:ext cx="13960888" cy="81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2"/>
              </a:lnSpc>
            </a:pPr>
            <a:r>
              <a:rPr lang="en-US" sz="6480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DESENVOLVIMENTO DAS ROTAS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DAG5thguD7g</dc:identifier>
  <dcterms:modified xsi:type="dcterms:W3CDTF">2011-08-01T06:04:30Z</dcterms:modified>
  <cp:revision>1</cp:revision>
  <dc:title>Concessionária de Veículos</dc:title>
</cp:coreProperties>
</file>